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8" r:id="rId3"/>
    <p:sldId id="342" r:id="rId4"/>
    <p:sldId id="280" r:id="rId5"/>
    <p:sldId id="340" r:id="rId6"/>
    <p:sldId id="336" r:id="rId7"/>
    <p:sldId id="341" r:id="rId8"/>
    <p:sldId id="343" r:id="rId9"/>
    <p:sldId id="344" r:id="rId10"/>
    <p:sldId id="345" r:id="rId11"/>
    <p:sldId id="346" r:id="rId12"/>
    <p:sldId id="347" r:id="rId13"/>
    <p:sldId id="348" r:id="rId14"/>
    <p:sldId id="338" r:id="rId15"/>
    <p:sldId id="339" r:id="rId16"/>
    <p:sldId id="284" r:id="rId17"/>
    <p:sldId id="276" r:id="rId18"/>
    <p:sldId id="270" r:id="rId1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820" autoAdjust="0"/>
    <p:restoredTop sz="94660"/>
  </p:normalViewPr>
  <p:slideViewPr>
    <p:cSldViewPr snapToGrid="0">
      <p:cViewPr varScale="1">
        <p:scale>
          <a:sx n="79" d="100"/>
          <a:sy n="79" d="100"/>
        </p:scale>
        <p:origin x="782" y="72"/>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519F1065-9BCC-4DF1-BFFB-75595F8700F4}" type="datetimeFigureOut">
              <a:rPr lang="pt-BR" smtClean="0"/>
              <a:t>10/09/2024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EF8141-5781-4FD4-9552-C5D35CA5005E}" type="slidenum">
              <a:rPr lang="pt-BR" smtClean="0"/>
              <a:t>‹nº›</a:t>
            </a:fld>
            <a:endParaRPr lang="pt-BR"/>
          </a:p>
        </p:txBody>
      </p:sp>
    </p:spTree>
    <p:extLst>
      <p:ext uri="{BB962C8B-B14F-4D97-AF65-F5344CB8AC3E}">
        <p14:creationId xmlns:p14="http://schemas.microsoft.com/office/powerpoint/2010/main" val="147384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19F1065-9BCC-4DF1-BFFB-75595F8700F4}" type="datetimeFigureOut">
              <a:rPr lang="pt-BR" smtClean="0"/>
              <a:t>10/09/2024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EF8141-5781-4FD4-9552-C5D35CA5005E}" type="slidenum">
              <a:rPr lang="pt-BR" smtClean="0"/>
              <a:t>‹nº›</a:t>
            </a:fld>
            <a:endParaRPr lang="pt-BR"/>
          </a:p>
        </p:txBody>
      </p:sp>
    </p:spTree>
    <p:extLst>
      <p:ext uri="{BB962C8B-B14F-4D97-AF65-F5344CB8AC3E}">
        <p14:creationId xmlns:p14="http://schemas.microsoft.com/office/powerpoint/2010/main" val="2682656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19F1065-9BCC-4DF1-BFFB-75595F8700F4}" type="datetimeFigureOut">
              <a:rPr lang="pt-BR" smtClean="0"/>
              <a:t>10/09/2024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EF8141-5781-4FD4-9552-C5D35CA5005E}" type="slidenum">
              <a:rPr lang="pt-BR" smtClean="0"/>
              <a:t>‹nº›</a:t>
            </a:fld>
            <a:endParaRPr lang="pt-BR"/>
          </a:p>
        </p:txBody>
      </p:sp>
    </p:spTree>
    <p:extLst>
      <p:ext uri="{BB962C8B-B14F-4D97-AF65-F5344CB8AC3E}">
        <p14:creationId xmlns:p14="http://schemas.microsoft.com/office/powerpoint/2010/main" val="1846845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19F1065-9BCC-4DF1-BFFB-75595F8700F4}" type="datetimeFigureOut">
              <a:rPr lang="pt-BR" smtClean="0"/>
              <a:t>10/09/2024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EF8141-5781-4FD4-9552-C5D35CA5005E}" type="slidenum">
              <a:rPr lang="pt-BR" smtClean="0"/>
              <a:t>‹nº›</a:t>
            </a:fld>
            <a:endParaRPr lang="pt-BR"/>
          </a:p>
        </p:txBody>
      </p:sp>
    </p:spTree>
    <p:extLst>
      <p:ext uri="{BB962C8B-B14F-4D97-AF65-F5344CB8AC3E}">
        <p14:creationId xmlns:p14="http://schemas.microsoft.com/office/powerpoint/2010/main" val="369217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519F1065-9BCC-4DF1-BFFB-75595F8700F4}" type="datetimeFigureOut">
              <a:rPr lang="pt-BR" smtClean="0"/>
              <a:t>10/09/2024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5EF8141-5781-4FD4-9552-C5D35CA5005E}" type="slidenum">
              <a:rPr lang="pt-BR" smtClean="0"/>
              <a:t>‹nº›</a:t>
            </a:fld>
            <a:endParaRPr lang="pt-BR"/>
          </a:p>
        </p:txBody>
      </p:sp>
    </p:spTree>
    <p:extLst>
      <p:ext uri="{BB962C8B-B14F-4D97-AF65-F5344CB8AC3E}">
        <p14:creationId xmlns:p14="http://schemas.microsoft.com/office/powerpoint/2010/main" val="2620164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19F1065-9BCC-4DF1-BFFB-75595F8700F4}" type="datetimeFigureOut">
              <a:rPr lang="pt-BR" smtClean="0"/>
              <a:t>10/09/2024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5EF8141-5781-4FD4-9552-C5D35CA5005E}" type="slidenum">
              <a:rPr lang="pt-BR" smtClean="0"/>
              <a:t>‹nº›</a:t>
            </a:fld>
            <a:endParaRPr lang="pt-BR"/>
          </a:p>
        </p:txBody>
      </p:sp>
    </p:spTree>
    <p:extLst>
      <p:ext uri="{BB962C8B-B14F-4D97-AF65-F5344CB8AC3E}">
        <p14:creationId xmlns:p14="http://schemas.microsoft.com/office/powerpoint/2010/main" val="3985290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519F1065-9BCC-4DF1-BFFB-75595F8700F4}" type="datetimeFigureOut">
              <a:rPr lang="pt-BR" smtClean="0"/>
              <a:t>10/09/2024</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5EF8141-5781-4FD4-9552-C5D35CA5005E}" type="slidenum">
              <a:rPr lang="pt-BR" smtClean="0"/>
              <a:t>‹nº›</a:t>
            </a:fld>
            <a:endParaRPr lang="pt-BR"/>
          </a:p>
        </p:txBody>
      </p:sp>
    </p:spTree>
    <p:extLst>
      <p:ext uri="{BB962C8B-B14F-4D97-AF65-F5344CB8AC3E}">
        <p14:creationId xmlns:p14="http://schemas.microsoft.com/office/powerpoint/2010/main" val="3341752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519F1065-9BCC-4DF1-BFFB-75595F8700F4}" type="datetimeFigureOut">
              <a:rPr lang="pt-BR" smtClean="0"/>
              <a:t>10/09/2024</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5EF8141-5781-4FD4-9552-C5D35CA5005E}" type="slidenum">
              <a:rPr lang="pt-BR" smtClean="0"/>
              <a:t>‹nº›</a:t>
            </a:fld>
            <a:endParaRPr lang="pt-BR"/>
          </a:p>
        </p:txBody>
      </p:sp>
    </p:spTree>
    <p:extLst>
      <p:ext uri="{BB962C8B-B14F-4D97-AF65-F5344CB8AC3E}">
        <p14:creationId xmlns:p14="http://schemas.microsoft.com/office/powerpoint/2010/main" val="2367153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19F1065-9BCC-4DF1-BFFB-75595F8700F4}" type="datetimeFigureOut">
              <a:rPr lang="pt-BR" smtClean="0"/>
              <a:t>10/09/2024</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5EF8141-5781-4FD4-9552-C5D35CA5005E}" type="slidenum">
              <a:rPr lang="pt-BR" smtClean="0"/>
              <a:t>‹nº›</a:t>
            </a:fld>
            <a:endParaRPr lang="pt-BR"/>
          </a:p>
        </p:txBody>
      </p:sp>
    </p:spTree>
    <p:extLst>
      <p:ext uri="{BB962C8B-B14F-4D97-AF65-F5344CB8AC3E}">
        <p14:creationId xmlns:p14="http://schemas.microsoft.com/office/powerpoint/2010/main" val="2750833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19F1065-9BCC-4DF1-BFFB-75595F8700F4}" type="datetimeFigureOut">
              <a:rPr lang="pt-BR" smtClean="0"/>
              <a:t>10/09/2024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5EF8141-5781-4FD4-9552-C5D35CA5005E}" type="slidenum">
              <a:rPr lang="pt-BR" smtClean="0"/>
              <a:t>‹nº›</a:t>
            </a:fld>
            <a:endParaRPr lang="pt-BR"/>
          </a:p>
        </p:txBody>
      </p:sp>
    </p:spTree>
    <p:extLst>
      <p:ext uri="{BB962C8B-B14F-4D97-AF65-F5344CB8AC3E}">
        <p14:creationId xmlns:p14="http://schemas.microsoft.com/office/powerpoint/2010/main" val="2253781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19F1065-9BCC-4DF1-BFFB-75595F8700F4}" type="datetimeFigureOut">
              <a:rPr lang="pt-BR" smtClean="0"/>
              <a:t>10/09/2024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5EF8141-5781-4FD4-9552-C5D35CA5005E}" type="slidenum">
              <a:rPr lang="pt-BR" smtClean="0"/>
              <a:t>‹nº›</a:t>
            </a:fld>
            <a:endParaRPr lang="pt-BR"/>
          </a:p>
        </p:txBody>
      </p:sp>
    </p:spTree>
    <p:extLst>
      <p:ext uri="{BB962C8B-B14F-4D97-AF65-F5344CB8AC3E}">
        <p14:creationId xmlns:p14="http://schemas.microsoft.com/office/powerpoint/2010/main" val="1784171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9F1065-9BCC-4DF1-BFFB-75595F8700F4}" type="datetimeFigureOut">
              <a:rPr lang="pt-BR" smtClean="0"/>
              <a:t>10/09/2024</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EF8141-5781-4FD4-9552-C5D35CA5005E}" type="slidenum">
              <a:rPr lang="pt-BR" smtClean="0"/>
              <a:t>‹nº›</a:t>
            </a:fld>
            <a:endParaRPr lang="pt-BR"/>
          </a:p>
        </p:txBody>
      </p:sp>
    </p:spTree>
    <p:extLst>
      <p:ext uri="{BB962C8B-B14F-4D97-AF65-F5344CB8AC3E}">
        <p14:creationId xmlns:p14="http://schemas.microsoft.com/office/powerpoint/2010/main" val="2355665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planalto.gov.br/ccivil_03/Constituicao/Emendas/Emc/emc19.htm#art3"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danielppfreitas@hotmail.com"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8301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normAutofit/>
          </a:bodyPr>
          <a:lstStyle/>
          <a:p>
            <a:r>
              <a:rPr lang="pt-BR" b="1" dirty="0"/>
              <a:t>Julgados enfatizando a importância do tema (3/5)</a:t>
            </a:r>
          </a:p>
        </p:txBody>
      </p:sp>
      <p:sp>
        <p:nvSpPr>
          <p:cNvPr id="3" name="Espaço Reservado para Conteúdo 2"/>
          <p:cNvSpPr>
            <a:spLocks noGrp="1"/>
          </p:cNvSpPr>
          <p:nvPr>
            <p:ph idx="1"/>
          </p:nvPr>
        </p:nvSpPr>
        <p:spPr>
          <a:xfrm>
            <a:off x="838200" y="1983968"/>
            <a:ext cx="10515600" cy="4342187"/>
          </a:xfrm>
        </p:spPr>
        <p:txBody>
          <a:bodyPr>
            <a:normAutofit fontScale="77500" lnSpcReduction="20000"/>
          </a:bodyPr>
          <a:lstStyle/>
          <a:p>
            <a:pPr marL="0" indent="0" algn="ctr">
              <a:buNone/>
            </a:pPr>
            <a:r>
              <a:rPr lang="pt-BR" b="1" dirty="0"/>
              <a:t>CONSULTA. COMPARTILHAMENTO DE USO DE VEÍCULOS ENTRE SECRETARIAS, MESMO QUANDO ADQUIRIDOS COM RECURSOS VINCULADOS A FINALIDADES DIVERSAS. IMPOSSIBILIDADE. NOTA DE EMPENHO DEVE IDENTIFICAR A  DOTAÇÃO E A FONTE DO RECURSO PREVIAMENTE À EXECUÇÃO DA DESPESA. PERMISSÃO DE COMPARTILHAMENTO APENAS QUANDO O BEM FOR ADQUIRIDO COM RECURSOS DESVINCULADOS OU O CONVÊNIO PERMITIR. Os veículos devem ser utilizados nas atividades para as quais destinam-se as fontes de   recursos que custearam sua aquisição. Considerando o controle orçamentário preconizado pela Lei federal n. 4.320/1964, que identifica a dotação e a fonte de recurso previamente à execução da despesa, não é possível apropriar o uso de bem durável às atividades/finalidades na proporção do uso para cada atividade/finalidade, devendo o bem ser integralmente utilizado na atividade/finalidade afeta à fonte de recurso que custeou sua aquisição. É permitido o uso misto ou compartilhado para mais de uma atividade/finalidade quando o bem for adquirido com recursos desvinculados (ordinários/livres) ou quando o   convênio ou ajuste que rege o repasse de recursos para sua aquisição assim permitir.</a:t>
            </a:r>
          </a:p>
          <a:p>
            <a:pPr marL="0" indent="0" algn="ctr">
              <a:buNone/>
            </a:pPr>
            <a:r>
              <a:rPr lang="pt-BR" b="1" dirty="0"/>
              <a:t>(TCE – SC. Acórdão 434. 15/06/2020. Jaraguá do Sul. Pleno. Cons. Cleber </a:t>
            </a:r>
            <a:r>
              <a:rPr lang="pt-BR" b="1" dirty="0" err="1"/>
              <a:t>Gavi</a:t>
            </a:r>
            <a:r>
              <a:rPr lang="pt-BR" b="1" dirty="0"/>
              <a:t>).</a:t>
            </a:r>
          </a:p>
        </p:txBody>
      </p:sp>
    </p:spTree>
    <p:extLst>
      <p:ext uri="{BB962C8B-B14F-4D97-AF65-F5344CB8AC3E}">
        <p14:creationId xmlns:p14="http://schemas.microsoft.com/office/powerpoint/2010/main" val="2950273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normAutofit/>
          </a:bodyPr>
          <a:lstStyle/>
          <a:p>
            <a:r>
              <a:rPr lang="pt-BR" b="1" dirty="0"/>
              <a:t>Julgados enfatizando a importância do tema (4/5)</a:t>
            </a:r>
          </a:p>
        </p:txBody>
      </p:sp>
      <p:sp>
        <p:nvSpPr>
          <p:cNvPr id="3" name="Espaço Reservado para Conteúdo 2"/>
          <p:cNvSpPr>
            <a:spLocks noGrp="1"/>
          </p:cNvSpPr>
          <p:nvPr>
            <p:ph idx="1"/>
          </p:nvPr>
        </p:nvSpPr>
        <p:spPr>
          <a:xfrm>
            <a:off x="838200" y="1983968"/>
            <a:ext cx="10515600" cy="4342187"/>
          </a:xfrm>
        </p:spPr>
        <p:txBody>
          <a:bodyPr>
            <a:noAutofit/>
          </a:bodyPr>
          <a:lstStyle/>
          <a:p>
            <a:pPr marL="0" indent="0" algn="just">
              <a:buNone/>
            </a:pPr>
            <a:r>
              <a:rPr lang="pt-BR" sz="2000" b="1" dirty="0"/>
              <a:t>CONSULTA. AFERIÇÃO DE VALOR E REGISTRO DOS BENS DE INFRAESTRUTURA NAS DEMONSTRAÇÕES CONTÁBEIS DO MUNICÍPIO. PRAZOS LEGAIS PARA INCLUSÃO DESSES BENS NA CONTABILIDADE. Para a ações de aferição de valor dos bens de infraestrutura, com vistas ao reconhecimento nas demonstrações contábeis das unidades jurisdicionadas, devem ser seguidas as orientações contidas no Manual de Contabilidade aplicada ao Setor Público – MCASP, 9ª edição, válida para o exercício de 2023, Parte II – Procedimentos Contábeis Patrimoniais, fls. 160 e 227 a 229, nas Normas Brasileiras de Contabilidade aplicadas ao Setor Público – NBC TSP, em especial na NBC TSP 07 (itens 21, b, 26, 27, 42 a 56), bem como nas Portarias da Secretaria do Tesouro Nacional - STN </a:t>
            </a:r>
            <a:r>
              <a:rPr lang="pt-BR" sz="2000" b="1" dirty="0" err="1"/>
              <a:t>nºs</a:t>
            </a:r>
            <a:r>
              <a:rPr lang="pt-BR" sz="2000" b="1" dirty="0"/>
              <a:t>. 634/2013 (art.7º, § único, V e art. 13) e 548/2015, não havendo no âmbito desta Corte de Contas Instrução Normativa específica. No que concerne aos prazos legais para inclusão dos bens de infraestrutura na Contabilidade dos Municípios, segundo a Portaria nº 548/2015 da Secretaria do Tesouro Nacional, que aprovou o Plano de Implementação dos Procedimentos Contábeis Patrimoniais, o prazo é de 01/01/2024 para Municípios com menos de 50 mil habitantes e de 01/01/2023 para Municípios com mais de 50 mil habitantes.</a:t>
            </a:r>
          </a:p>
          <a:p>
            <a:pPr marL="0" indent="0" algn="just">
              <a:buNone/>
            </a:pPr>
            <a:r>
              <a:rPr lang="pt-BR" sz="2000" b="1" dirty="0"/>
              <a:t>(TCE – SC. Acórdão 696. 26/04/2023. Mafra. Pleno. Cons. Luiz </a:t>
            </a:r>
            <a:r>
              <a:rPr lang="pt-BR" sz="2000" b="1" dirty="0" err="1"/>
              <a:t>Cherem</a:t>
            </a:r>
            <a:r>
              <a:rPr lang="pt-BR" sz="2000" b="1" dirty="0"/>
              <a:t>).</a:t>
            </a:r>
          </a:p>
        </p:txBody>
      </p:sp>
    </p:spTree>
    <p:extLst>
      <p:ext uri="{BB962C8B-B14F-4D97-AF65-F5344CB8AC3E}">
        <p14:creationId xmlns:p14="http://schemas.microsoft.com/office/powerpoint/2010/main" val="266962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normAutofit/>
          </a:bodyPr>
          <a:lstStyle/>
          <a:p>
            <a:r>
              <a:rPr lang="pt-BR" b="1" dirty="0"/>
              <a:t>Julgados enfatizando a importância do tema (5/5)</a:t>
            </a:r>
          </a:p>
        </p:txBody>
      </p:sp>
      <p:sp>
        <p:nvSpPr>
          <p:cNvPr id="3" name="Espaço Reservado para Conteúdo 2"/>
          <p:cNvSpPr>
            <a:spLocks noGrp="1"/>
          </p:cNvSpPr>
          <p:nvPr>
            <p:ph idx="1"/>
          </p:nvPr>
        </p:nvSpPr>
        <p:spPr>
          <a:xfrm>
            <a:off x="838200" y="1983968"/>
            <a:ext cx="10515600" cy="4342187"/>
          </a:xfrm>
        </p:spPr>
        <p:txBody>
          <a:bodyPr>
            <a:noAutofit/>
          </a:bodyPr>
          <a:lstStyle/>
          <a:p>
            <a:pPr marL="0" indent="0" algn="just">
              <a:buNone/>
            </a:pPr>
            <a:r>
              <a:rPr lang="pt-BR" sz="2200" b="1" dirty="0"/>
              <a:t>Questionamento: O Poder Executivo Municipal poderá formalizar contrato administrativo de fornecimento de combustível para atender a frota municipal, com empresa que possui como sócio agentes políticos municipais, quando for a única existente no município, com comprovação da economicidade e/ou inviabilidade em outra localidade, através de processo administrativo regular?</a:t>
            </a:r>
          </a:p>
          <a:p>
            <a:pPr marL="0" indent="0" algn="just">
              <a:buNone/>
            </a:pPr>
            <a:r>
              <a:rPr lang="pt-BR" sz="2200" b="1" dirty="0"/>
              <a:t>Resposta: O Município pode proceder a contratação, mediante inexigibilidade de licitação, da única empresa de fornecimento de combustível instalada em seu território, ainda que tenha como sócio agente político municipal, desde que:</a:t>
            </a:r>
          </a:p>
          <a:p>
            <a:pPr marL="0" indent="0" algn="just">
              <a:buNone/>
            </a:pPr>
            <a:r>
              <a:rPr lang="pt-BR" sz="2200" b="1" dirty="0"/>
              <a:t>(a) que reste comprovado no processo de contratação que o preço contratado seja o praticado no mercado;</a:t>
            </a:r>
          </a:p>
        </p:txBody>
      </p:sp>
    </p:spTree>
    <p:extLst>
      <p:ext uri="{BB962C8B-B14F-4D97-AF65-F5344CB8AC3E}">
        <p14:creationId xmlns:p14="http://schemas.microsoft.com/office/powerpoint/2010/main" val="612784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normAutofit/>
          </a:bodyPr>
          <a:lstStyle/>
          <a:p>
            <a:r>
              <a:rPr lang="pt-BR" b="1" dirty="0"/>
              <a:t>Julgados enfatizando a importância do tema (5/5)</a:t>
            </a:r>
          </a:p>
        </p:txBody>
      </p:sp>
      <p:sp>
        <p:nvSpPr>
          <p:cNvPr id="3" name="Espaço Reservado para Conteúdo 2"/>
          <p:cNvSpPr>
            <a:spLocks noGrp="1"/>
          </p:cNvSpPr>
          <p:nvPr>
            <p:ph idx="1"/>
          </p:nvPr>
        </p:nvSpPr>
        <p:spPr>
          <a:xfrm>
            <a:off x="838200" y="1983968"/>
            <a:ext cx="10515600" cy="4342187"/>
          </a:xfrm>
        </p:spPr>
        <p:txBody>
          <a:bodyPr>
            <a:noAutofit/>
          </a:bodyPr>
          <a:lstStyle/>
          <a:p>
            <a:pPr marL="0" indent="0" algn="just">
              <a:buNone/>
            </a:pPr>
            <a:r>
              <a:rPr lang="pt-BR" sz="2200" b="1" dirty="0"/>
              <a:t>(b) que fique demonstrado por meio documental, inclusive com memória de cálculos, a superioridade dos custos com o abastecimento na outra localidade, e a inviabilidade de formas alternativas de abastecimento em cidades limítrofes dos veículos e maquinários do Município;</a:t>
            </a:r>
          </a:p>
          <a:p>
            <a:pPr marL="0" indent="0" algn="just">
              <a:buNone/>
            </a:pPr>
            <a:r>
              <a:rPr lang="pt-BR" sz="2200" b="1" dirty="0"/>
              <a:t>(c) que a unidade de controle interno da Municipalidade adote salvaguardas adicionais a fim de garantir a economicidade, a regularidade e a transparência na fase de execução contratual.</a:t>
            </a:r>
          </a:p>
          <a:p>
            <a:pPr marL="0" indent="0" algn="just">
              <a:buNone/>
            </a:pPr>
            <a:r>
              <a:rPr lang="pt-BR" sz="2200" b="1" dirty="0"/>
              <a:t>(TCE – PR. Acórdão 2787/22. 24/10/2022. Porto Rico. Pleno. Cons. Nestor Batista).</a:t>
            </a:r>
          </a:p>
        </p:txBody>
      </p:sp>
    </p:spTree>
    <p:extLst>
      <p:ext uri="{BB962C8B-B14F-4D97-AF65-F5344CB8AC3E}">
        <p14:creationId xmlns:p14="http://schemas.microsoft.com/office/powerpoint/2010/main" val="815667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lstStyle/>
          <a:p>
            <a:r>
              <a:rPr lang="pt-BR" b="1" dirty="0"/>
              <a:t>PATRIMÔNIO MÓVEL – REGRAS DE GESTÃO</a:t>
            </a:r>
          </a:p>
        </p:txBody>
      </p:sp>
      <p:sp>
        <p:nvSpPr>
          <p:cNvPr id="3" name="Espaço Reservado para Conteúdo 2"/>
          <p:cNvSpPr>
            <a:spLocks noGrp="1"/>
          </p:cNvSpPr>
          <p:nvPr>
            <p:ph idx="1"/>
          </p:nvPr>
        </p:nvSpPr>
        <p:spPr>
          <a:xfrm>
            <a:off x="838200" y="1983968"/>
            <a:ext cx="10515600" cy="4342187"/>
          </a:xfrm>
        </p:spPr>
        <p:txBody>
          <a:bodyPr>
            <a:normAutofit fontScale="92500" lnSpcReduction="20000"/>
          </a:bodyPr>
          <a:lstStyle/>
          <a:p>
            <a:pPr algn="just"/>
            <a:r>
              <a:rPr lang="pt-BR" b="1" i="0" dirty="0">
                <a:solidFill>
                  <a:srgbClr val="000000"/>
                </a:solidFill>
                <a:effectLst/>
                <a:latin typeface="Arial" panose="020B0604020202020204" pitchFamily="34" charset="0"/>
              </a:rPr>
              <a:t>CONSTITUIÇÃO BRASILEIRA</a:t>
            </a:r>
          </a:p>
          <a:p>
            <a:pPr marL="0" indent="0" algn="just">
              <a:buNone/>
            </a:pPr>
            <a:r>
              <a:rPr lang="pt-BR" b="1" i="0" dirty="0">
                <a:solidFill>
                  <a:srgbClr val="000000"/>
                </a:solidFill>
                <a:effectLst/>
                <a:latin typeface="Arial" panose="020B0604020202020204" pitchFamily="34" charset="0"/>
              </a:rPr>
              <a:t>Art. 37.</a:t>
            </a:r>
            <a:r>
              <a:rPr lang="pt-BR" b="0" i="0" dirty="0">
                <a:solidFill>
                  <a:srgbClr val="000000"/>
                </a:solidFill>
                <a:effectLst/>
                <a:latin typeface="Arial" panose="020B0604020202020204" pitchFamily="34" charset="0"/>
              </a:rPr>
              <a:t> A administração pública direta e indireta de qualquer dos Poderes da União, dos Estados, do Distrito Federal e dos Municípios obedecerá aos princípios de legalidade, impessoalidade, moralidade, publicidade e eficiência e, também, ao seguinte:             </a:t>
            </a:r>
            <a:r>
              <a:rPr lang="pt-BR" dirty="0">
                <a:solidFill>
                  <a:srgbClr val="000000"/>
                </a:solidFill>
                <a:latin typeface="Arial" panose="020B0604020202020204" pitchFamily="34" charset="0"/>
                <a:hlinkClick r:id="rId3"/>
              </a:rPr>
              <a:t>(Redação dada pela Emenda Constitucional nº 19, de 1998)</a:t>
            </a:r>
            <a:endParaRPr lang="pt-BR" b="1" i="0" dirty="0">
              <a:solidFill>
                <a:srgbClr val="000000"/>
              </a:solidFill>
              <a:effectLst/>
              <a:latin typeface="Arial" panose="020B0604020202020204" pitchFamily="34" charset="0"/>
            </a:endParaRPr>
          </a:p>
          <a:p>
            <a:pPr marL="0" indent="0" algn="just">
              <a:buNone/>
            </a:pPr>
            <a:r>
              <a:rPr lang="pt-BR" b="1" i="0" dirty="0">
                <a:solidFill>
                  <a:srgbClr val="000000"/>
                </a:solidFill>
                <a:effectLst/>
                <a:latin typeface="Arial" panose="020B0604020202020204" pitchFamily="34" charset="0"/>
              </a:rPr>
              <a:t>XXI</a:t>
            </a:r>
            <a:r>
              <a:rPr lang="pt-BR" b="0" i="0" dirty="0">
                <a:solidFill>
                  <a:srgbClr val="000000"/>
                </a:solidFill>
                <a:effectLst/>
                <a:latin typeface="Arial" panose="020B0604020202020204" pitchFamily="34" charset="0"/>
              </a:rPr>
              <a:t> - ressalvados os casos especificados na legislação, as obras, serviços, compras e alienações serão contratados mediante processo de licitação pública que assegure igualdade de condições a todos os concorrentes, com cláusulas que estabeleçam obrigações de pagamento, mantidas as condições efetivas da proposta, nos termos da lei, o qual somente permitirá as exigências de qualificação técnica e econômica indispensáveis à garantia do cumprimento das obrigações. </a:t>
            </a:r>
          </a:p>
        </p:txBody>
      </p:sp>
    </p:spTree>
    <p:extLst>
      <p:ext uri="{BB962C8B-B14F-4D97-AF65-F5344CB8AC3E}">
        <p14:creationId xmlns:p14="http://schemas.microsoft.com/office/powerpoint/2010/main" val="1664287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lstStyle/>
          <a:p>
            <a:r>
              <a:rPr lang="pt-BR" b="1" dirty="0"/>
              <a:t>PATRIMÔNIO MÓVEL – REGRAS DE GESTÃO</a:t>
            </a:r>
          </a:p>
        </p:txBody>
      </p:sp>
      <p:sp>
        <p:nvSpPr>
          <p:cNvPr id="3" name="Espaço Reservado para Conteúdo 2"/>
          <p:cNvSpPr>
            <a:spLocks noGrp="1"/>
          </p:cNvSpPr>
          <p:nvPr>
            <p:ph idx="1"/>
          </p:nvPr>
        </p:nvSpPr>
        <p:spPr>
          <a:xfrm>
            <a:off x="838200" y="1660850"/>
            <a:ext cx="10515600" cy="4665306"/>
          </a:xfrm>
        </p:spPr>
        <p:txBody>
          <a:bodyPr>
            <a:normAutofit/>
          </a:bodyPr>
          <a:lstStyle/>
          <a:p>
            <a:pPr marL="0" indent="0" algn="ctr">
              <a:buNone/>
            </a:pPr>
            <a:r>
              <a:rPr lang="pt-BR" sz="1800" b="0" i="0" dirty="0">
                <a:solidFill>
                  <a:srgbClr val="000000"/>
                </a:solidFill>
                <a:effectLst/>
                <a:latin typeface="Verdana" panose="020B0604030504040204" pitchFamily="34" charset="0"/>
                <a:ea typeface="Verdana" panose="020B0604030504040204" pitchFamily="34" charset="0"/>
              </a:rPr>
              <a:t>LEI 14133</a:t>
            </a:r>
          </a:p>
          <a:p>
            <a:pPr marL="0" indent="0" algn="ctr">
              <a:buNone/>
            </a:pPr>
            <a:r>
              <a:rPr lang="pt-BR" sz="1800" b="0" i="0" dirty="0">
                <a:solidFill>
                  <a:srgbClr val="000000"/>
                </a:solidFill>
                <a:effectLst/>
                <a:latin typeface="Verdana" panose="020B0604030504040204" pitchFamily="34" charset="0"/>
                <a:ea typeface="Verdana" panose="020B0604030504040204" pitchFamily="34" charset="0"/>
              </a:rPr>
              <a:t>CAPÍTULO IX</a:t>
            </a:r>
          </a:p>
          <a:p>
            <a:pPr marL="0" indent="0" algn="ctr">
              <a:buNone/>
            </a:pPr>
            <a:r>
              <a:rPr lang="pt-BR" sz="1800" b="0" i="0" dirty="0">
                <a:solidFill>
                  <a:srgbClr val="000000"/>
                </a:solidFill>
                <a:effectLst/>
                <a:latin typeface="Verdana" panose="020B0604030504040204" pitchFamily="34" charset="0"/>
                <a:ea typeface="Verdana" panose="020B0604030504040204" pitchFamily="34" charset="0"/>
              </a:rPr>
              <a:t>DAS ALIENAÇÕES</a:t>
            </a:r>
          </a:p>
          <a:p>
            <a:pPr marL="0" indent="0" algn="just">
              <a:buNone/>
            </a:pPr>
            <a:r>
              <a:rPr lang="pt-BR" sz="1800" b="0" i="0" dirty="0">
                <a:solidFill>
                  <a:srgbClr val="000000"/>
                </a:solidFill>
                <a:effectLst/>
                <a:latin typeface="Verdana" panose="020B0604030504040204" pitchFamily="34" charset="0"/>
                <a:ea typeface="Verdana" panose="020B0604030504040204" pitchFamily="34" charset="0"/>
              </a:rPr>
              <a:t>Art. 76.</a:t>
            </a:r>
            <a:r>
              <a:rPr lang="pt-BR" sz="1800" b="1" i="0" dirty="0">
                <a:solidFill>
                  <a:srgbClr val="000000"/>
                </a:solidFill>
                <a:effectLst/>
                <a:latin typeface="Verdana" panose="020B0604030504040204" pitchFamily="34" charset="0"/>
                <a:ea typeface="Verdana" panose="020B0604030504040204" pitchFamily="34" charset="0"/>
              </a:rPr>
              <a:t> </a:t>
            </a:r>
            <a:r>
              <a:rPr lang="pt-BR" sz="1800" b="0" i="0" dirty="0">
                <a:solidFill>
                  <a:srgbClr val="000000"/>
                </a:solidFill>
                <a:effectLst/>
                <a:latin typeface="Verdana" panose="020B0604030504040204" pitchFamily="34" charset="0"/>
                <a:ea typeface="Verdana" panose="020B0604030504040204" pitchFamily="34" charset="0"/>
              </a:rPr>
              <a:t>A alienação de bens da Administração Pública, subordinada à existência de </a:t>
            </a:r>
            <a:r>
              <a:rPr lang="pt-BR" sz="1800" b="1" i="0" dirty="0">
                <a:solidFill>
                  <a:srgbClr val="000000"/>
                </a:solidFill>
                <a:effectLst/>
                <a:latin typeface="Verdana" panose="020B0604030504040204" pitchFamily="34" charset="0"/>
                <a:ea typeface="Verdana" panose="020B0604030504040204" pitchFamily="34" charset="0"/>
              </a:rPr>
              <a:t>interesse público devidamente justificado, será precedida de avaliação</a:t>
            </a:r>
            <a:r>
              <a:rPr lang="pt-BR" sz="1800" b="0" i="0" dirty="0">
                <a:solidFill>
                  <a:srgbClr val="000000"/>
                </a:solidFill>
                <a:effectLst/>
                <a:latin typeface="Verdana" panose="020B0604030504040204" pitchFamily="34" charset="0"/>
                <a:ea typeface="Verdana" panose="020B0604030504040204" pitchFamily="34" charset="0"/>
              </a:rPr>
              <a:t> e obedecerá às seguintes normas:</a:t>
            </a:r>
          </a:p>
          <a:p>
            <a:pPr marL="0" indent="0" algn="just">
              <a:buNone/>
            </a:pPr>
            <a:r>
              <a:rPr lang="pt-BR" sz="1800" b="0" i="0" dirty="0">
                <a:solidFill>
                  <a:srgbClr val="000000"/>
                </a:solidFill>
                <a:effectLst/>
                <a:latin typeface="Verdana" panose="020B0604030504040204" pitchFamily="34" charset="0"/>
                <a:ea typeface="Verdana" panose="020B0604030504040204" pitchFamily="34" charset="0"/>
              </a:rPr>
              <a:t>(...)</a:t>
            </a:r>
          </a:p>
          <a:p>
            <a:pPr marL="0" indent="0" algn="just">
              <a:buNone/>
            </a:pPr>
            <a:r>
              <a:rPr lang="pt-BR" sz="1800" b="0" i="0" dirty="0">
                <a:solidFill>
                  <a:srgbClr val="000000"/>
                </a:solidFill>
                <a:effectLst/>
                <a:latin typeface="Verdana" panose="020B0604030504040204" pitchFamily="34" charset="0"/>
                <a:ea typeface="Verdana" panose="020B0604030504040204" pitchFamily="34" charset="0"/>
              </a:rPr>
              <a:t>II - tratando-se de bens móveis, dependerá de licitação na modalidade </a:t>
            </a:r>
            <a:r>
              <a:rPr lang="pt-BR" sz="1800" b="1" i="0" dirty="0">
                <a:solidFill>
                  <a:srgbClr val="000000"/>
                </a:solidFill>
                <a:effectLst/>
                <a:latin typeface="Verdana" panose="020B0604030504040204" pitchFamily="34" charset="0"/>
                <a:ea typeface="Verdana" panose="020B0604030504040204" pitchFamily="34" charset="0"/>
              </a:rPr>
              <a:t>leilão</a:t>
            </a:r>
            <a:r>
              <a:rPr lang="pt-BR" sz="1800" b="0" i="0" dirty="0">
                <a:solidFill>
                  <a:srgbClr val="000000"/>
                </a:solidFill>
                <a:effectLst/>
                <a:latin typeface="Verdana" panose="020B0604030504040204" pitchFamily="34" charset="0"/>
                <a:ea typeface="Verdana" panose="020B0604030504040204" pitchFamily="34" charset="0"/>
              </a:rPr>
              <a:t>, dispensada a realização de licitação nos casos de:</a:t>
            </a:r>
          </a:p>
          <a:p>
            <a:pPr algn="just">
              <a:buFontTx/>
              <a:buChar char="-"/>
            </a:pPr>
            <a:r>
              <a:rPr lang="pt-BR" sz="1800" dirty="0">
                <a:solidFill>
                  <a:srgbClr val="000000"/>
                </a:solidFill>
                <a:latin typeface="Verdana" panose="020B0604030504040204" pitchFamily="34" charset="0"/>
                <a:ea typeface="Verdana" panose="020B0604030504040204" pitchFamily="34" charset="0"/>
              </a:rPr>
              <a:t>Doação para fins e uso de interesse social, com análise de oportunidade e conveniência.</a:t>
            </a:r>
          </a:p>
          <a:p>
            <a:pPr algn="just">
              <a:buFontTx/>
              <a:buChar char="-"/>
            </a:pPr>
            <a:r>
              <a:rPr lang="pt-BR" sz="1800" dirty="0">
                <a:solidFill>
                  <a:srgbClr val="000000"/>
                </a:solidFill>
                <a:latin typeface="Verdana" panose="020B0604030504040204" pitchFamily="34" charset="0"/>
                <a:ea typeface="Verdana" panose="020B0604030504040204" pitchFamily="34" charset="0"/>
              </a:rPr>
              <a:t>Permuta apenas entre órgãos da Administração.</a:t>
            </a:r>
          </a:p>
          <a:p>
            <a:pPr algn="just">
              <a:buFontTx/>
              <a:buChar char="-"/>
            </a:pPr>
            <a:r>
              <a:rPr lang="pt-BR" sz="1800" b="0" i="0" dirty="0">
                <a:solidFill>
                  <a:srgbClr val="000000"/>
                </a:solidFill>
                <a:effectLst/>
                <a:latin typeface="Verdana" panose="020B0604030504040204" pitchFamily="34" charset="0"/>
                <a:ea typeface="Verdana" panose="020B0604030504040204" pitchFamily="34" charset="0"/>
              </a:rPr>
              <a:t>Venda de ações em bolsa; de equipamentos e materiais pra outros órgãos ou entidades da Administração; etc.</a:t>
            </a:r>
          </a:p>
        </p:txBody>
      </p:sp>
    </p:spTree>
    <p:extLst>
      <p:ext uri="{BB962C8B-B14F-4D97-AF65-F5344CB8AC3E}">
        <p14:creationId xmlns:p14="http://schemas.microsoft.com/office/powerpoint/2010/main" val="3626647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560211" y="906992"/>
            <a:ext cx="10515600" cy="1325563"/>
          </a:xfrm>
        </p:spPr>
        <p:txBody>
          <a:bodyPr/>
          <a:lstStyle/>
          <a:p>
            <a:r>
              <a:rPr lang="pt-BR" b="1" dirty="0"/>
              <a:t>Referências </a:t>
            </a:r>
          </a:p>
        </p:txBody>
      </p:sp>
      <p:sp>
        <p:nvSpPr>
          <p:cNvPr id="3" name="Espaço Reservado para Conteúdo 2"/>
          <p:cNvSpPr>
            <a:spLocks noGrp="1"/>
          </p:cNvSpPr>
          <p:nvPr>
            <p:ph idx="1"/>
          </p:nvPr>
        </p:nvSpPr>
        <p:spPr>
          <a:xfrm>
            <a:off x="575733" y="1950099"/>
            <a:ext cx="10484556" cy="4497354"/>
          </a:xfrm>
        </p:spPr>
        <p:txBody>
          <a:bodyPr>
            <a:normAutofit lnSpcReduction="10000"/>
          </a:bodyPr>
          <a:lstStyle/>
          <a:p>
            <a:pPr marL="0" indent="0" algn="just">
              <a:buNone/>
            </a:pPr>
            <a:r>
              <a:rPr lang="pt-BR" dirty="0">
                <a:latin typeface="Arial" panose="020B0604020202020204" pitchFamily="34" charset="0"/>
                <a:cs typeface="Arial" panose="020B0604020202020204" pitchFamily="34" charset="0"/>
              </a:rPr>
              <a:t>- </a:t>
            </a:r>
            <a:r>
              <a:rPr lang="pt-BR" sz="2800" dirty="0">
                <a:latin typeface="Arial" panose="020B0604020202020204" pitchFamily="34" charset="0"/>
                <a:cs typeface="Arial" panose="020B0604020202020204" pitchFamily="34" charset="0"/>
              </a:rPr>
              <a:t>Meirelles, Hely Lopes. </a:t>
            </a:r>
            <a:r>
              <a:rPr lang="pt-BR" sz="2800" b="1" dirty="0">
                <a:latin typeface="Arial" panose="020B0604020202020204" pitchFamily="34" charset="0"/>
                <a:cs typeface="Arial" panose="020B0604020202020204" pitchFamily="34" charset="0"/>
              </a:rPr>
              <a:t>Direito Municipal Brasileiro. </a:t>
            </a:r>
            <a:r>
              <a:rPr lang="pt-BR" sz="2800" dirty="0">
                <a:latin typeface="Arial" panose="020B0604020202020204" pitchFamily="34" charset="0"/>
                <a:cs typeface="Arial" panose="020B0604020202020204" pitchFamily="34" charset="0"/>
              </a:rPr>
              <a:t>18. ed. São Paulo: Malheiros, 2017.</a:t>
            </a:r>
            <a:br>
              <a:rPr lang="pt-BR" sz="2800" dirty="0">
                <a:latin typeface="Arial" panose="020B0604020202020204" pitchFamily="34" charset="0"/>
                <a:cs typeface="Arial" panose="020B0604020202020204" pitchFamily="34" charset="0"/>
              </a:rPr>
            </a:br>
            <a:r>
              <a:rPr lang="pt-BR" sz="2800" dirty="0">
                <a:latin typeface="Arial" panose="020B0604020202020204" pitchFamily="34" charset="0"/>
                <a:cs typeface="Arial" panose="020B0604020202020204" pitchFamily="34" charset="0"/>
              </a:rPr>
              <a:t>- ____. </a:t>
            </a:r>
            <a:r>
              <a:rPr lang="pt-BR" sz="2800" b="1" dirty="0">
                <a:latin typeface="Arial" panose="020B0604020202020204" pitchFamily="34" charset="0"/>
                <a:cs typeface="Arial" panose="020B0604020202020204" pitchFamily="34" charset="0"/>
              </a:rPr>
              <a:t>Direito Administrativo Brasileiro. </a:t>
            </a:r>
            <a:r>
              <a:rPr lang="pt-BR" sz="2800" dirty="0">
                <a:latin typeface="Arial" panose="020B0604020202020204" pitchFamily="34" charset="0"/>
                <a:cs typeface="Arial" panose="020B0604020202020204" pitchFamily="34" charset="0"/>
              </a:rPr>
              <a:t>42. ed. São Paulo: Malheiros, 2016.</a:t>
            </a:r>
            <a:br>
              <a:rPr lang="pt-BR" sz="2800" dirty="0">
                <a:latin typeface="Arial" panose="020B0604020202020204" pitchFamily="34" charset="0"/>
                <a:cs typeface="Arial" panose="020B0604020202020204" pitchFamily="34" charset="0"/>
              </a:rPr>
            </a:br>
            <a:r>
              <a:rPr lang="pt-BR" sz="2800" dirty="0">
                <a:latin typeface="Arial" panose="020B0604020202020204" pitchFamily="34" charset="0"/>
                <a:cs typeface="Arial" panose="020B0604020202020204" pitchFamily="34" charset="0"/>
              </a:rPr>
              <a:t>- Manual de Redação da Presidência da República. Casa Civil, Subchefia de Assuntos Internos; coordenação de Gilmar Ferreira Mendes e outros. 3. ed. rev. atual. e </a:t>
            </a:r>
            <a:r>
              <a:rPr lang="pt-BR" sz="2800" dirty="0" err="1">
                <a:latin typeface="Arial" panose="020B0604020202020204" pitchFamily="34" charset="0"/>
                <a:cs typeface="Arial" panose="020B0604020202020204" pitchFamily="34" charset="0"/>
              </a:rPr>
              <a:t>ampl</a:t>
            </a:r>
            <a:r>
              <a:rPr lang="pt-BR" dirty="0">
                <a:latin typeface="Arial" panose="020B0604020202020204" pitchFamily="34" charset="0"/>
                <a:cs typeface="Arial" panose="020B0604020202020204" pitchFamily="34" charset="0"/>
              </a:rPr>
              <a:t>. Brasília: Presidência da República, 2018.</a:t>
            </a:r>
            <a:r>
              <a:rPr lang="pt-BR" sz="2800" dirty="0">
                <a:latin typeface="Arial" panose="020B0604020202020204" pitchFamily="34" charset="0"/>
                <a:cs typeface="Arial" panose="020B0604020202020204" pitchFamily="34" charset="0"/>
              </a:rPr>
              <a:t> </a:t>
            </a:r>
          </a:p>
          <a:p>
            <a:pPr marL="0" indent="0" algn="just">
              <a:buNone/>
            </a:pPr>
            <a:r>
              <a:rPr lang="pt-BR" dirty="0">
                <a:latin typeface="Arial" panose="020B0604020202020204" pitchFamily="34" charset="0"/>
                <a:cs typeface="Arial" panose="020B0604020202020204" pitchFamily="34" charset="0"/>
              </a:rPr>
              <a:t>- </a:t>
            </a:r>
            <a:r>
              <a:rPr lang="pt-BR" dirty="0" err="1">
                <a:latin typeface="Arial" panose="020B0604020202020204" pitchFamily="34" charset="0"/>
                <a:cs typeface="Arial" panose="020B0604020202020204" pitchFamily="34" charset="0"/>
              </a:rPr>
              <a:t>Justen</a:t>
            </a:r>
            <a:r>
              <a:rPr lang="pt-BR" dirty="0">
                <a:latin typeface="Arial" panose="020B0604020202020204" pitchFamily="34" charset="0"/>
                <a:cs typeface="Arial" panose="020B0604020202020204" pitchFamily="34" charset="0"/>
              </a:rPr>
              <a:t> Filho, Marçal. </a:t>
            </a:r>
            <a:r>
              <a:rPr lang="pt-BR" b="1" dirty="0">
                <a:latin typeface="Arial" panose="020B0604020202020204" pitchFamily="34" charset="0"/>
                <a:cs typeface="Arial" panose="020B0604020202020204" pitchFamily="34" charset="0"/>
              </a:rPr>
              <a:t>Comentários à Lei de Licitações e Contratos. </a:t>
            </a:r>
            <a:r>
              <a:rPr lang="pt-BR" dirty="0">
                <a:latin typeface="Arial" panose="020B0604020202020204" pitchFamily="34" charset="0"/>
                <a:cs typeface="Arial" panose="020B0604020202020204" pitchFamily="34" charset="0"/>
              </a:rPr>
              <a:t>Malheiros, 2023.</a:t>
            </a:r>
          </a:p>
          <a:p>
            <a:pPr marL="0" indent="0" algn="just">
              <a:buNone/>
            </a:pPr>
            <a:r>
              <a:rPr lang="pt-BR" dirty="0">
                <a:latin typeface="Arial" panose="020B0604020202020204" pitchFamily="34" charset="0"/>
                <a:cs typeface="Arial" panose="020B0604020202020204" pitchFamily="34" charset="0"/>
              </a:rPr>
              <a:t>- Leis e decisões consultadas na Internet, nas páginas pertinentes, nesta data.</a:t>
            </a:r>
            <a:endParaRPr lang="pt-BR" dirty="0"/>
          </a:p>
        </p:txBody>
      </p:sp>
    </p:spTree>
    <p:extLst>
      <p:ext uri="{BB962C8B-B14F-4D97-AF65-F5344CB8AC3E}">
        <p14:creationId xmlns:p14="http://schemas.microsoft.com/office/powerpoint/2010/main" val="3260115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002393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747889" y="3855118"/>
            <a:ext cx="8836378" cy="1325563"/>
          </a:xfrm>
        </p:spPr>
        <p:txBody>
          <a:bodyPr>
            <a:normAutofit/>
          </a:bodyPr>
          <a:lstStyle/>
          <a:p>
            <a:endParaRPr lang="pt-BR" sz="3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9097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04333" y="1306335"/>
            <a:ext cx="10515600" cy="4683918"/>
          </a:xfrm>
        </p:spPr>
        <p:txBody>
          <a:bodyPr>
            <a:normAutofit/>
          </a:bodyPr>
          <a:lstStyle/>
          <a:p>
            <a:pPr marL="0" indent="0" algn="ctr">
              <a:buFont typeface="Arial" charset="0"/>
              <a:buNone/>
              <a:defRPr/>
            </a:pPr>
            <a:r>
              <a:rPr lang="pt-BR" altLang="pt-BR"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FROTAS, PATRIMÔNIO E ALMOXARIFADO: NOVAS NORMAS</a:t>
            </a:r>
          </a:p>
          <a:p>
            <a:pPr>
              <a:defRPr/>
            </a:pPr>
            <a:endParaRPr lang="pt-BR" altLang="pt-BR" b="1" dirty="0">
              <a:solidFill>
                <a:srgbClr val="141414"/>
              </a:solidFill>
              <a:latin typeface="Arial" panose="020B0604020202020204" pitchFamily="34" charset="0"/>
              <a:cs typeface="Arial" panose="020B0604020202020204" pitchFamily="34" charset="0"/>
            </a:endParaRPr>
          </a:p>
          <a:p>
            <a:pPr>
              <a:defRPr/>
            </a:pPr>
            <a:r>
              <a:rPr lang="pt-BR" altLang="pt-BR" b="1" dirty="0">
                <a:solidFill>
                  <a:srgbClr val="141414"/>
                </a:solidFill>
                <a:latin typeface="Arial" panose="020B0604020202020204" pitchFamily="34" charset="0"/>
                <a:cs typeface="Arial" panose="020B0604020202020204" pitchFamily="34" charset="0"/>
              </a:rPr>
              <a:t>Prof. Daniel Freitas</a:t>
            </a:r>
          </a:p>
          <a:p>
            <a:pPr algn="just">
              <a:defRPr/>
            </a:pPr>
            <a:endParaRPr lang="pt-BR" altLang="pt-BR" b="1" dirty="0">
              <a:solidFill>
                <a:srgbClr val="141414"/>
              </a:solidFill>
              <a:latin typeface="Arial" panose="020B0604020202020204" pitchFamily="34" charset="0"/>
              <a:cs typeface="Arial" panose="020B0604020202020204" pitchFamily="34" charset="0"/>
            </a:endParaRPr>
          </a:p>
          <a:p>
            <a:pPr algn="just">
              <a:defRPr/>
            </a:pPr>
            <a:r>
              <a:rPr lang="pt-BR" altLang="pt-BR" b="1" dirty="0">
                <a:solidFill>
                  <a:srgbClr val="141414"/>
                </a:solidFill>
                <a:latin typeface="Arial" panose="020B0604020202020204" pitchFamily="34" charset="0"/>
                <a:cs typeface="Arial" panose="020B0604020202020204" pitchFamily="34" charset="0"/>
              </a:rPr>
              <a:t>Mestre em Direitos Socioambientais pela PUC-PR e pós-graduado em Gestão Pública pela UFPR. Advogado Público na Câmara Municipal de Colombo. Advogado Privado.</a:t>
            </a:r>
          </a:p>
          <a:p>
            <a:pPr algn="just">
              <a:defRPr/>
            </a:pPr>
            <a:endParaRPr lang="pt-BR" altLang="pt-BR" b="1" dirty="0">
              <a:solidFill>
                <a:srgbClr val="141414"/>
              </a:solidFill>
              <a:latin typeface="Arial" panose="020B0604020202020204" pitchFamily="34" charset="0"/>
              <a:cs typeface="Arial" panose="020B0604020202020204" pitchFamily="34" charset="0"/>
            </a:endParaRPr>
          </a:p>
          <a:p>
            <a:pPr algn="just">
              <a:defRPr/>
            </a:pPr>
            <a:r>
              <a:rPr lang="pt-BR" altLang="pt-BR" b="1" dirty="0">
                <a:solidFill>
                  <a:srgbClr val="141414"/>
                </a:solidFill>
                <a:latin typeface="Arial" panose="020B0604020202020204" pitchFamily="34" charset="0"/>
                <a:cs typeface="Arial" panose="020B0604020202020204" pitchFamily="34" charset="0"/>
              </a:rPr>
              <a:t>Contato: </a:t>
            </a:r>
            <a:r>
              <a:rPr lang="pt-BR" altLang="pt-BR" b="1" dirty="0">
                <a:solidFill>
                  <a:srgbClr val="141414"/>
                </a:solidFill>
                <a:latin typeface="Arial" panose="020B0604020202020204" pitchFamily="34" charset="0"/>
                <a:cs typeface="Arial" panose="020B0604020202020204" pitchFamily="34" charset="0"/>
                <a:hlinkClick r:id="rId3"/>
              </a:rPr>
              <a:t>danielppfreitas@hotmail.com</a:t>
            </a:r>
            <a:r>
              <a:rPr lang="pt-BR" altLang="pt-BR" b="1" dirty="0">
                <a:solidFill>
                  <a:srgbClr val="141414"/>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518217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lstStyle/>
          <a:p>
            <a:r>
              <a:rPr lang="pt-BR" b="1" dirty="0"/>
              <a:t>PATRIMÔNIO MÓVEL – REGRAS DE GESTÃO</a:t>
            </a:r>
          </a:p>
        </p:txBody>
      </p:sp>
      <p:sp>
        <p:nvSpPr>
          <p:cNvPr id="3" name="Espaço Reservado para Conteúdo 2"/>
          <p:cNvSpPr>
            <a:spLocks noGrp="1"/>
          </p:cNvSpPr>
          <p:nvPr>
            <p:ph idx="1"/>
          </p:nvPr>
        </p:nvSpPr>
        <p:spPr>
          <a:xfrm>
            <a:off x="838200" y="1983968"/>
            <a:ext cx="10515600" cy="4342187"/>
          </a:xfrm>
        </p:spPr>
        <p:txBody>
          <a:bodyPr>
            <a:normAutofit lnSpcReduction="10000"/>
          </a:bodyPr>
          <a:lstStyle/>
          <a:p>
            <a:pPr marL="514350" indent="-514350" algn="just">
              <a:buAutoNum type="arabicParenR"/>
            </a:pPr>
            <a:r>
              <a:rPr lang="pt-BR" b="1" dirty="0"/>
              <a:t>Patrimônio: </a:t>
            </a:r>
            <a:r>
              <a:rPr lang="pt-BR" dirty="0"/>
              <a:t>Patrimônio é o conjunto de bens de toda natureza e espécies, direitos e obrigações que tenham interesse para a administração e para a comunidade administrativa.</a:t>
            </a:r>
          </a:p>
          <a:p>
            <a:pPr marL="0" indent="0" algn="just">
              <a:buNone/>
            </a:pPr>
            <a:r>
              <a:rPr lang="pt-BR" b="1" dirty="0"/>
              <a:t>2) Objetivos: </a:t>
            </a:r>
            <a:r>
              <a:rPr lang="pt-BR" dirty="0"/>
              <a:t>Alcançar medidas de desempenho, através do estabelecimento de normas, critérios e rotinas operacionais.</a:t>
            </a:r>
          </a:p>
          <a:p>
            <a:pPr marL="0" indent="0" algn="just">
              <a:buNone/>
            </a:pPr>
            <a:r>
              <a:rPr lang="pt-BR" b="1" dirty="0"/>
              <a:t>3) Ciclo: </a:t>
            </a:r>
            <a:r>
              <a:rPr lang="pt-BR" dirty="0"/>
              <a:t>Inicia-se na aquisição e se encerra na retirada do bem do patrimônio da administração.</a:t>
            </a:r>
          </a:p>
          <a:p>
            <a:pPr marL="0" indent="0" algn="just">
              <a:buNone/>
            </a:pPr>
            <a:r>
              <a:rPr lang="pt-BR" b="1" dirty="0"/>
              <a:t>4) Correlações: </a:t>
            </a:r>
            <a:r>
              <a:rPr lang="pt-BR" dirty="0"/>
              <a:t>Administração, Ciências Contábeis e Jurídico.</a:t>
            </a:r>
          </a:p>
          <a:p>
            <a:pPr marL="0" indent="0" algn="just">
              <a:buNone/>
            </a:pPr>
            <a:r>
              <a:rPr lang="pt-BR" b="1" dirty="0"/>
              <a:t>5) Controle patrimonial: </a:t>
            </a:r>
            <a:r>
              <a:rPr lang="pt-BR" dirty="0"/>
              <a:t>Envolve a identificação, aquisição e baixa, preservação e gestão dos bens.</a:t>
            </a:r>
            <a:endParaRPr lang="pt-BR" b="1" dirty="0"/>
          </a:p>
          <a:p>
            <a:pPr marL="0" indent="0" algn="just">
              <a:buNone/>
            </a:pPr>
            <a:endParaRPr lang="pt-BR" b="1" dirty="0"/>
          </a:p>
        </p:txBody>
      </p:sp>
    </p:spTree>
    <p:extLst>
      <p:ext uri="{BB962C8B-B14F-4D97-AF65-F5344CB8AC3E}">
        <p14:creationId xmlns:p14="http://schemas.microsoft.com/office/powerpoint/2010/main" val="1555613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lstStyle/>
          <a:p>
            <a:r>
              <a:rPr lang="pt-BR" b="1" dirty="0"/>
              <a:t>PATRIMÔNIO MÓVEL – REGRAS DE GESTÃO</a:t>
            </a:r>
          </a:p>
        </p:txBody>
      </p:sp>
      <p:sp>
        <p:nvSpPr>
          <p:cNvPr id="3" name="Espaço Reservado para Conteúdo 2"/>
          <p:cNvSpPr>
            <a:spLocks noGrp="1"/>
          </p:cNvSpPr>
          <p:nvPr>
            <p:ph idx="1"/>
          </p:nvPr>
        </p:nvSpPr>
        <p:spPr>
          <a:xfrm>
            <a:off x="838200" y="1983968"/>
            <a:ext cx="10515600" cy="4342187"/>
          </a:xfrm>
        </p:spPr>
        <p:txBody>
          <a:bodyPr>
            <a:normAutofit fontScale="77500" lnSpcReduction="20000"/>
          </a:bodyPr>
          <a:lstStyle/>
          <a:p>
            <a:pPr marL="514350" indent="-514350" algn="just">
              <a:buAutoNum type="arabicParenR"/>
            </a:pPr>
            <a:r>
              <a:rPr lang="pt-BR" b="1" dirty="0"/>
              <a:t>Dos Bens – Código Civil (art. 79 e ss.)</a:t>
            </a:r>
          </a:p>
          <a:p>
            <a:pPr marL="0" indent="0" algn="just">
              <a:buNone/>
            </a:pPr>
            <a:r>
              <a:rPr lang="pt-BR" b="1" i="0" dirty="0">
                <a:solidFill>
                  <a:srgbClr val="000000"/>
                </a:solidFill>
                <a:effectLst/>
                <a:latin typeface="Arial" panose="020B0604020202020204" pitchFamily="34" charset="0"/>
              </a:rPr>
              <a:t>Art. 82.</a:t>
            </a:r>
            <a:r>
              <a:rPr lang="pt-BR" b="0" i="0" dirty="0">
                <a:solidFill>
                  <a:srgbClr val="000000"/>
                </a:solidFill>
                <a:effectLst/>
                <a:latin typeface="Arial" panose="020B0604020202020204" pitchFamily="34" charset="0"/>
              </a:rPr>
              <a:t> São móveis os bens suscetíveis de movimento próprio, ou de remoção por força alheia, sem alteração da substância ou da destinação econômico-social.</a:t>
            </a:r>
          </a:p>
          <a:p>
            <a:pPr marL="0" indent="0" algn="just">
              <a:buNone/>
            </a:pPr>
            <a:endParaRPr lang="pt-BR" b="0" i="0" dirty="0">
              <a:solidFill>
                <a:srgbClr val="000000"/>
              </a:solidFill>
              <a:effectLst/>
              <a:latin typeface="Arial" panose="020B0604020202020204" pitchFamily="34" charset="0"/>
            </a:endParaRPr>
          </a:p>
          <a:p>
            <a:pPr marL="0" indent="0" algn="just">
              <a:buNone/>
            </a:pPr>
            <a:r>
              <a:rPr lang="pt-BR" b="1" i="0" dirty="0">
                <a:solidFill>
                  <a:srgbClr val="000000"/>
                </a:solidFill>
                <a:effectLst/>
                <a:latin typeface="Arial" panose="020B0604020202020204" pitchFamily="34" charset="0"/>
              </a:rPr>
              <a:t>Art. 98.</a:t>
            </a:r>
            <a:r>
              <a:rPr lang="pt-BR" b="0" i="0" dirty="0">
                <a:solidFill>
                  <a:srgbClr val="000000"/>
                </a:solidFill>
                <a:effectLst/>
                <a:latin typeface="Arial" panose="020B0604020202020204" pitchFamily="34" charset="0"/>
              </a:rPr>
              <a:t> São públicos os bens do domínio nacional pertencentes às pessoas jurídicas de direito público interno; todos os outros são particulares, seja qual for a pessoa a que pertencerem.</a:t>
            </a:r>
          </a:p>
          <a:p>
            <a:pPr algn="just">
              <a:buFontTx/>
              <a:buChar char="-"/>
            </a:pPr>
            <a:r>
              <a:rPr lang="pt-BR" dirty="0">
                <a:solidFill>
                  <a:srgbClr val="000000"/>
                </a:solidFill>
                <a:latin typeface="Arial" panose="020B0604020202020204" pitchFamily="34" charset="0"/>
              </a:rPr>
              <a:t>Bens de uso comum do povo;</a:t>
            </a:r>
          </a:p>
          <a:p>
            <a:pPr algn="just">
              <a:buFontTx/>
              <a:buChar char="-"/>
            </a:pPr>
            <a:r>
              <a:rPr lang="pt-BR" dirty="0">
                <a:solidFill>
                  <a:srgbClr val="000000"/>
                </a:solidFill>
                <a:latin typeface="Arial" panose="020B0604020202020204" pitchFamily="34" charset="0"/>
              </a:rPr>
              <a:t>Bens de uso especial;</a:t>
            </a:r>
          </a:p>
          <a:p>
            <a:pPr algn="just">
              <a:buFontTx/>
              <a:buChar char="-"/>
            </a:pPr>
            <a:r>
              <a:rPr lang="pt-BR" b="0" i="0" dirty="0">
                <a:solidFill>
                  <a:srgbClr val="000000"/>
                </a:solidFill>
                <a:effectLst/>
                <a:latin typeface="Arial" panose="020B0604020202020204" pitchFamily="34" charset="0"/>
              </a:rPr>
              <a:t>Bens dominicais.</a:t>
            </a:r>
          </a:p>
          <a:p>
            <a:pPr marL="0" indent="0" algn="just">
              <a:buNone/>
            </a:pPr>
            <a:endParaRPr lang="pt-BR" b="0" i="0" dirty="0">
              <a:solidFill>
                <a:srgbClr val="000000"/>
              </a:solidFill>
              <a:effectLst/>
              <a:latin typeface="Arial" panose="020B0604020202020204" pitchFamily="34" charset="0"/>
            </a:endParaRPr>
          </a:p>
          <a:p>
            <a:pPr marL="0" indent="0" algn="just">
              <a:buNone/>
            </a:pPr>
            <a:r>
              <a:rPr lang="pt-BR" b="0" i="0" dirty="0">
                <a:solidFill>
                  <a:srgbClr val="000000"/>
                </a:solidFill>
                <a:effectLst/>
                <a:latin typeface="Arial" panose="020B0604020202020204" pitchFamily="34" charset="0"/>
              </a:rPr>
              <a:t>Inalienáveis, não se pode usucapir e uso gratuito ou retribuído.</a:t>
            </a:r>
          </a:p>
          <a:p>
            <a:pPr marL="0" indent="0" algn="just">
              <a:buNone/>
            </a:pPr>
            <a:endParaRPr lang="pt-BR" b="1" dirty="0"/>
          </a:p>
          <a:p>
            <a:pPr marL="0" indent="0" algn="just">
              <a:buNone/>
            </a:pPr>
            <a:endParaRPr lang="pt-BR" b="1" dirty="0"/>
          </a:p>
        </p:txBody>
      </p:sp>
    </p:spTree>
    <p:extLst>
      <p:ext uri="{BB962C8B-B14F-4D97-AF65-F5344CB8AC3E}">
        <p14:creationId xmlns:p14="http://schemas.microsoft.com/office/powerpoint/2010/main" val="3665725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lstStyle/>
          <a:p>
            <a:r>
              <a:rPr lang="pt-BR" b="1" dirty="0"/>
              <a:t>PATRIMÔNIO MÓVEL – REGRAS DE GESTÃO</a:t>
            </a:r>
          </a:p>
        </p:txBody>
      </p:sp>
      <p:sp>
        <p:nvSpPr>
          <p:cNvPr id="3" name="Espaço Reservado para Conteúdo 2"/>
          <p:cNvSpPr>
            <a:spLocks noGrp="1"/>
          </p:cNvSpPr>
          <p:nvPr>
            <p:ph idx="1"/>
          </p:nvPr>
        </p:nvSpPr>
        <p:spPr>
          <a:xfrm>
            <a:off x="838200" y="1983968"/>
            <a:ext cx="10515600" cy="4342187"/>
          </a:xfrm>
        </p:spPr>
        <p:txBody>
          <a:bodyPr>
            <a:normAutofit/>
          </a:bodyPr>
          <a:lstStyle/>
          <a:p>
            <a:pPr marL="0" indent="0" algn="just">
              <a:buNone/>
            </a:pPr>
            <a:r>
              <a:rPr lang="pt-BR" b="1" dirty="0"/>
              <a:t>2) Aquisições patrimoniais – licitação </a:t>
            </a:r>
          </a:p>
          <a:p>
            <a:pPr marL="0" indent="0" algn="just">
              <a:buNone/>
            </a:pPr>
            <a:r>
              <a:rPr lang="pt-BR" b="1" dirty="0"/>
              <a:t>		</a:t>
            </a:r>
            <a:r>
              <a:rPr lang="pt-BR" b="1" dirty="0">
                <a:sym typeface="Wingdings" panose="05000000000000000000" pitchFamily="2" charset="2"/>
              </a:rPr>
              <a:t> Princípios das licitações (art. 5º, da Lei n. 14133/2021)</a:t>
            </a:r>
            <a:endParaRPr lang="pt-BR" b="1" dirty="0"/>
          </a:p>
          <a:p>
            <a:pPr marL="0" indent="0" algn="just">
              <a:buNone/>
            </a:pPr>
            <a:endParaRPr lang="pt-BR" b="1" dirty="0"/>
          </a:p>
          <a:p>
            <a:pPr marL="0" indent="0" algn="just">
              <a:buNone/>
            </a:pPr>
            <a:r>
              <a:rPr lang="pt-BR" b="1" dirty="0"/>
              <a:t>3) Recebimentos – fiscalização</a:t>
            </a:r>
          </a:p>
          <a:p>
            <a:pPr marL="0" indent="0" algn="just">
              <a:buNone/>
            </a:pPr>
            <a:endParaRPr lang="pt-BR" b="1" dirty="0"/>
          </a:p>
          <a:p>
            <a:pPr marL="0" indent="0" algn="just">
              <a:buNone/>
            </a:pPr>
            <a:r>
              <a:rPr lang="pt-BR" b="1" dirty="0"/>
              <a:t>4) Armazenamento – previsão e controle</a:t>
            </a:r>
          </a:p>
          <a:p>
            <a:pPr marL="0" indent="0" algn="just">
              <a:buNone/>
            </a:pPr>
            <a:endParaRPr lang="pt-BR" b="1" dirty="0"/>
          </a:p>
          <a:p>
            <a:pPr marL="0" indent="0" algn="just">
              <a:buNone/>
            </a:pPr>
            <a:r>
              <a:rPr lang="pt-BR" b="1" dirty="0"/>
              <a:t>5) Distribuição – inventário</a:t>
            </a:r>
          </a:p>
          <a:p>
            <a:pPr marL="0" indent="0" algn="just">
              <a:buNone/>
            </a:pPr>
            <a:endParaRPr lang="pt-BR" b="1" dirty="0"/>
          </a:p>
          <a:p>
            <a:pPr marL="0" indent="0" algn="just">
              <a:buNone/>
            </a:pPr>
            <a:endParaRPr lang="pt-BR" b="1" dirty="0"/>
          </a:p>
        </p:txBody>
      </p:sp>
    </p:spTree>
    <p:extLst>
      <p:ext uri="{BB962C8B-B14F-4D97-AF65-F5344CB8AC3E}">
        <p14:creationId xmlns:p14="http://schemas.microsoft.com/office/powerpoint/2010/main" val="2593501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lstStyle/>
          <a:p>
            <a:r>
              <a:rPr lang="pt-BR" b="1" dirty="0"/>
              <a:t>PATRIMÔNIO MÓVEL – REGRAS DE GESTÃO</a:t>
            </a:r>
          </a:p>
        </p:txBody>
      </p:sp>
      <p:sp>
        <p:nvSpPr>
          <p:cNvPr id="3" name="Espaço Reservado para Conteúdo 2"/>
          <p:cNvSpPr>
            <a:spLocks noGrp="1"/>
          </p:cNvSpPr>
          <p:nvPr>
            <p:ph idx="1"/>
          </p:nvPr>
        </p:nvSpPr>
        <p:spPr>
          <a:xfrm>
            <a:off x="838200" y="1983968"/>
            <a:ext cx="10515600" cy="4342187"/>
          </a:xfrm>
        </p:spPr>
        <p:txBody>
          <a:bodyPr>
            <a:normAutofit/>
          </a:bodyPr>
          <a:lstStyle/>
          <a:p>
            <a:pPr marL="0" indent="0" algn="just">
              <a:buNone/>
            </a:pPr>
            <a:r>
              <a:rPr lang="pt-BR" b="1" dirty="0"/>
              <a:t>6) Venda X Leilão </a:t>
            </a:r>
            <a:r>
              <a:rPr lang="pt-BR" b="1" dirty="0">
                <a:sym typeface="Wingdings" panose="05000000000000000000" pitchFamily="2" charset="2"/>
              </a:rPr>
              <a:t> Leis autorizativas e fiscalização da Câmara/TCE</a:t>
            </a:r>
            <a:endParaRPr lang="pt-BR" b="1" dirty="0"/>
          </a:p>
          <a:p>
            <a:pPr marL="0" indent="0" algn="just">
              <a:buNone/>
            </a:pPr>
            <a:endParaRPr lang="pt-BR" b="1" dirty="0"/>
          </a:p>
          <a:p>
            <a:pPr marL="0" indent="0" algn="just">
              <a:buNone/>
            </a:pPr>
            <a:r>
              <a:rPr lang="pt-BR" b="1" dirty="0"/>
              <a:t>7) Doação (prazo, finalidade, encargos e reversão)</a:t>
            </a:r>
          </a:p>
          <a:p>
            <a:pPr marL="0" indent="0" algn="just">
              <a:buNone/>
            </a:pPr>
            <a:endParaRPr lang="pt-BR" b="1" dirty="0"/>
          </a:p>
          <a:p>
            <a:pPr marL="0" indent="0" algn="just">
              <a:buNone/>
            </a:pPr>
            <a:r>
              <a:rPr lang="pt-BR" b="1" dirty="0"/>
              <a:t>8) Cessão de uso (permissão e autorização)</a:t>
            </a:r>
          </a:p>
          <a:p>
            <a:pPr marL="0" indent="0" algn="just">
              <a:buNone/>
            </a:pPr>
            <a:endParaRPr lang="pt-BR" b="1" dirty="0"/>
          </a:p>
          <a:p>
            <a:pPr marL="0" indent="0" algn="just">
              <a:buNone/>
            </a:pPr>
            <a:r>
              <a:rPr lang="pt-BR" b="1" dirty="0"/>
              <a:t>9) Licenças (ambiental/softwares)</a:t>
            </a:r>
          </a:p>
          <a:p>
            <a:pPr marL="0" indent="0" algn="just">
              <a:buNone/>
            </a:pPr>
            <a:endParaRPr lang="pt-BR" b="1" dirty="0"/>
          </a:p>
          <a:p>
            <a:pPr marL="0" indent="0" algn="just">
              <a:buNone/>
            </a:pPr>
            <a:endParaRPr lang="pt-BR" b="1" dirty="0"/>
          </a:p>
        </p:txBody>
      </p:sp>
    </p:spTree>
    <p:extLst>
      <p:ext uri="{BB962C8B-B14F-4D97-AF65-F5344CB8AC3E}">
        <p14:creationId xmlns:p14="http://schemas.microsoft.com/office/powerpoint/2010/main" val="3516079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lstStyle/>
          <a:p>
            <a:r>
              <a:rPr lang="pt-BR" b="1" dirty="0"/>
              <a:t>PATRIMÔNIO MÓVEL – REGRAS DE GESTÃO</a:t>
            </a:r>
          </a:p>
        </p:txBody>
      </p:sp>
      <p:sp>
        <p:nvSpPr>
          <p:cNvPr id="3" name="Espaço Reservado para Conteúdo 2"/>
          <p:cNvSpPr>
            <a:spLocks noGrp="1"/>
          </p:cNvSpPr>
          <p:nvPr>
            <p:ph idx="1"/>
          </p:nvPr>
        </p:nvSpPr>
        <p:spPr>
          <a:xfrm>
            <a:off x="838200" y="1983968"/>
            <a:ext cx="10515600" cy="4342187"/>
          </a:xfrm>
        </p:spPr>
        <p:txBody>
          <a:bodyPr>
            <a:normAutofit fontScale="85000" lnSpcReduction="20000"/>
          </a:bodyPr>
          <a:lstStyle/>
          <a:p>
            <a:pPr marL="0" indent="0" algn="just">
              <a:buNone/>
            </a:pPr>
            <a:r>
              <a:rPr lang="pt-BR" b="1" dirty="0"/>
              <a:t>10) Assistência Técnica – garantias (ETP/TR. Contrato. Consumidor. Local da realização dos serviços)</a:t>
            </a:r>
          </a:p>
          <a:p>
            <a:pPr marL="0" indent="0" algn="just">
              <a:buNone/>
            </a:pPr>
            <a:endParaRPr lang="pt-BR" b="1" dirty="0"/>
          </a:p>
          <a:p>
            <a:pPr marL="0" indent="0" algn="just">
              <a:buNone/>
            </a:pPr>
            <a:r>
              <a:rPr lang="pt-BR" b="1" dirty="0"/>
              <a:t>11) Seguros (garantia e bens)</a:t>
            </a:r>
          </a:p>
          <a:p>
            <a:pPr marL="0" indent="0" algn="just">
              <a:buNone/>
            </a:pPr>
            <a:endParaRPr lang="pt-BR" b="1" dirty="0"/>
          </a:p>
          <a:p>
            <a:pPr marL="0" indent="0" algn="just">
              <a:buNone/>
            </a:pPr>
            <a:r>
              <a:rPr lang="pt-BR" b="1" dirty="0"/>
              <a:t>12) Abastecimento de veículos e máquinas (frota)</a:t>
            </a:r>
          </a:p>
          <a:p>
            <a:pPr marL="0" indent="0" algn="just">
              <a:buNone/>
            </a:pPr>
            <a:endParaRPr lang="pt-BR" b="1" dirty="0"/>
          </a:p>
          <a:p>
            <a:pPr marL="0" indent="0" algn="just">
              <a:buNone/>
            </a:pPr>
            <a:r>
              <a:rPr lang="pt-BR" b="1" dirty="0"/>
              <a:t>13) Gestão e controles (gestão de riscos e </a:t>
            </a:r>
            <a:r>
              <a:rPr lang="pt-BR" b="1" i="1" dirty="0"/>
              <a:t>compliance</a:t>
            </a:r>
            <a:r>
              <a:rPr lang="pt-BR" b="1" dirty="0"/>
              <a:t>). Controles internos e de qualidade/tecnologia. Controles preventivos com capacitação</a:t>
            </a:r>
          </a:p>
          <a:p>
            <a:pPr marL="0" indent="0" algn="just">
              <a:buNone/>
            </a:pPr>
            <a:endParaRPr lang="pt-BR" b="1" dirty="0"/>
          </a:p>
          <a:p>
            <a:pPr marL="0" indent="0" algn="just">
              <a:buNone/>
            </a:pPr>
            <a:r>
              <a:rPr lang="pt-BR" b="1" dirty="0"/>
              <a:t>14) Responsabilizações. Comissão Processante. Esferas. PAD. Art. 155, Lei 14133 (infrações às licitações).</a:t>
            </a:r>
          </a:p>
        </p:txBody>
      </p:sp>
    </p:spTree>
    <p:extLst>
      <p:ext uri="{BB962C8B-B14F-4D97-AF65-F5344CB8AC3E}">
        <p14:creationId xmlns:p14="http://schemas.microsoft.com/office/powerpoint/2010/main" val="475441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normAutofit/>
          </a:bodyPr>
          <a:lstStyle/>
          <a:p>
            <a:r>
              <a:rPr lang="pt-BR" b="1" dirty="0"/>
              <a:t>Julgados enfatizando a importância do tema (1/5)</a:t>
            </a:r>
          </a:p>
        </p:txBody>
      </p:sp>
      <p:sp>
        <p:nvSpPr>
          <p:cNvPr id="3" name="Espaço Reservado para Conteúdo 2"/>
          <p:cNvSpPr>
            <a:spLocks noGrp="1"/>
          </p:cNvSpPr>
          <p:nvPr>
            <p:ph idx="1"/>
          </p:nvPr>
        </p:nvSpPr>
        <p:spPr>
          <a:xfrm>
            <a:off x="838200" y="1983968"/>
            <a:ext cx="10515600" cy="4342187"/>
          </a:xfrm>
        </p:spPr>
        <p:txBody>
          <a:bodyPr>
            <a:normAutofit fontScale="55000" lnSpcReduction="20000"/>
          </a:bodyPr>
          <a:lstStyle/>
          <a:p>
            <a:pPr marL="0" indent="0" algn="ctr">
              <a:buNone/>
            </a:pPr>
            <a:r>
              <a:rPr lang="pt-BR" b="1" dirty="0"/>
              <a:t>REPRESENTAÇÃO. AUSÊNCIA DE CONTROLE SOBRE O USO E</a:t>
            </a:r>
          </a:p>
          <a:p>
            <a:pPr marL="0" indent="0" algn="ctr">
              <a:buNone/>
            </a:pPr>
            <a:r>
              <a:rPr lang="pt-BR" b="1" dirty="0"/>
              <a:t>GASTOS COM COMBUSTÍVEL. PNEUS, PEÇAS E MANUTENÇÃO DA</a:t>
            </a:r>
          </a:p>
          <a:p>
            <a:pPr marL="0" indent="0" algn="ctr">
              <a:buNone/>
            </a:pPr>
            <a:r>
              <a:rPr lang="pt-BR" b="1" dirty="0"/>
              <a:t>FROTA DE VEÍCULOS DO MUNICÍPIO. GESTÃO PATRIMONIAL.</a:t>
            </a:r>
          </a:p>
          <a:p>
            <a:pPr marL="0" indent="0" algn="ctr">
              <a:buNone/>
            </a:pPr>
            <a:r>
              <a:rPr lang="pt-BR" b="1" dirty="0"/>
              <a:t>SECRETÁRIO DE TRANSPORTES. RESPONSABILIDADE. MULTA.</a:t>
            </a:r>
          </a:p>
          <a:p>
            <a:pPr marL="0" indent="0" algn="ctr">
              <a:buNone/>
            </a:pPr>
            <a:r>
              <a:rPr lang="pt-BR" b="1" dirty="0"/>
              <a:t>ASSINATURA DE PRAZO. DETERMINAÇÕES.</a:t>
            </a:r>
          </a:p>
          <a:p>
            <a:pPr marL="0" indent="0" algn="ctr">
              <a:buNone/>
            </a:pPr>
            <a:r>
              <a:rPr lang="pt-BR" b="1" dirty="0"/>
              <a:t>A omissão no controle de uso e gastos com combustíveis, pneus peças e</a:t>
            </a:r>
          </a:p>
          <a:p>
            <a:pPr marL="0" indent="0" algn="ctr">
              <a:buNone/>
            </a:pPr>
            <a:r>
              <a:rPr lang="pt-BR" b="1" dirty="0"/>
              <a:t>manutenção da frota municipal, com ausência de informações dos veículos,</a:t>
            </a:r>
          </a:p>
          <a:p>
            <a:pPr marL="0" indent="0" algn="ctr">
              <a:buNone/>
            </a:pPr>
            <a:r>
              <a:rPr lang="pt-BR" b="1" dirty="0"/>
              <a:t>quantitativos e finalidade de uso caracteriza a ineficiência da gestão,</a:t>
            </a:r>
          </a:p>
          <a:p>
            <a:pPr marL="0" indent="0" algn="ctr">
              <a:buNone/>
            </a:pPr>
            <a:r>
              <a:rPr lang="pt-BR" b="1" dirty="0"/>
              <a:t>levando à aplicação de multa ao Secretário Municipal de Transportes, com</a:t>
            </a:r>
          </a:p>
          <a:p>
            <a:pPr marL="0" indent="0" algn="ctr">
              <a:buNone/>
            </a:pPr>
            <a:r>
              <a:rPr lang="pt-BR" b="1" dirty="0"/>
              <a:t>assinatura de prazo para que a Unidade Gestora demonstre o efetivo</a:t>
            </a:r>
          </a:p>
          <a:p>
            <a:pPr marL="0" indent="0" algn="ctr">
              <a:buNone/>
            </a:pPr>
            <a:r>
              <a:rPr lang="pt-BR" b="1" dirty="0"/>
              <a:t>controle adequado da frota ou tome as medidas para sua imediata</a:t>
            </a:r>
          </a:p>
          <a:p>
            <a:pPr marL="0" indent="0" algn="ctr">
              <a:buNone/>
            </a:pPr>
            <a:r>
              <a:rPr lang="pt-BR" b="1" dirty="0"/>
              <a:t>implantação, bem como determinação ao Controle Interno da unidade para</a:t>
            </a:r>
          </a:p>
          <a:p>
            <a:pPr marL="0" indent="0" algn="ctr">
              <a:buNone/>
            </a:pPr>
            <a:r>
              <a:rPr lang="pt-BR" b="1" dirty="0"/>
              <a:t>que fiscalize o uso de veículos do Município.</a:t>
            </a:r>
          </a:p>
          <a:p>
            <a:pPr marL="0" indent="0" algn="ctr">
              <a:buNone/>
            </a:pPr>
            <a:r>
              <a:rPr lang="pt-BR" b="1" dirty="0"/>
              <a:t>(TCE – SC. Acórdão 168. 28/06/2023. Xavantina. Pleno. Cons. Gerson </a:t>
            </a:r>
            <a:r>
              <a:rPr lang="pt-BR" b="1" dirty="0" err="1"/>
              <a:t>Sicca</a:t>
            </a:r>
            <a:r>
              <a:rPr lang="pt-BR" b="1" dirty="0"/>
              <a:t>).</a:t>
            </a:r>
          </a:p>
        </p:txBody>
      </p:sp>
    </p:spTree>
    <p:extLst>
      <p:ext uri="{BB962C8B-B14F-4D97-AF65-F5344CB8AC3E}">
        <p14:creationId xmlns:p14="http://schemas.microsoft.com/office/powerpoint/2010/main" val="1415129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52311" y="658405"/>
            <a:ext cx="10515600" cy="1325563"/>
          </a:xfrm>
        </p:spPr>
        <p:txBody>
          <a:bodyPr>
            <a:normAutofit/>
          </a:bodyPr>
          <a:lstStyle/>
          <a:p>
            <a:r>
              <a:rPr lang="pt-BR" b="1" dirty="0"/>
              <a:t>Julgados enfatizando a importância do tema (2/5)</a:t>
            </a:r>
          </a:p>
        </p:txBody>
      </p:sp>
      <p:sp>
        <p:nvSpPr>
          <p:cNvPr id="3" name="Espaço Reservado para Conteúdo 2"/>
          <p:cNvSpPr>
            <a:spLocks noGrp="1"/>
          </p:cNvSpPr>
          <p:nvPr>
            <p:ph idx="1"/>
          </p:nvPr>
        </p:nvSpPr>
        <p:spPr>
          <a:xfrm>
            <a:off x="838200" y="1983968"/>
            <a:ext cx="10515600" cy="4342187"/>
          </a:xfrm>
        </p:spPr>
        <p:txBody>
          <a:bodyPr>
            <a:normAutofit fontScale="85000" lnSpcReduction="10000"/>
          </a:bodyPr>
          <a:lstStyle/>
          <a:p>
            <a:pPr marL="0" indent="0" algn="ctr">
              <a:buNone/>
            </a:pPr>
            <a:r>
              <a:rPr lang="pt-BR" b="1" dirty="0"/>
              <a:t>MUNICÍPIO. REPRESENTAÇÃO. LICITAÇÃO. ATA DE REGISTO DE PREÇOS. CONTRATAÇÃO DE SERVIÇOS DE MANUTENÇÃO PREVENTIVA E CORRETIVA PARA OS VEÍCULOS PESADOS PERTENCENTES À FROTA MUNICIPAL.EXIGÊNCIA DE QUE A CONTRATADA ESTEJA INSTALADA EM DISTÂNCIA MÁXIMA DE 5 KM DA SEDE DA PREFEITURA. CLÁUSULA RESTRITIVA. IRREGULARIDADE. PROCEDÊNCIA DA REPRESENTAÇÃO. PRECEDENTES. ADOÇÃO DE MEDIDAS CORRETIVAS PELA AUTORIDADE COMPETENTE. ATENUANTE.A fixação de distância máxima (delimitação geográfica) entre a sede do órgão licitante e a futura contratada para prestação de serviços de manutenção preventiva e corretiva, incluindo fornecimento de peças e mão de obra, para os veículos pertencentes à frota municipal tem sido considerada irregular pelo Tribunal de Contas, por caracterizar exigência desproporcional, restritiva à participação de interessados e sem resultar em vantajosidade e economicidade.</a:t>
            </a:r>
          </a:p>
          <a:p>
            <a:pPr marL="0" indent="0" algn="ctr">
              <a:buNone/>
            </a:pPr>
            <a:r>
              <a:rPr lang="pt-BR" b="1" dirty="0"/>
              <a:t>(TCE – SC. Acórdão 883. 13/07/2022. Palhoça. Pleno. Cons. Luiz </a:t>
            </a:r>
            <a:r>
              <a:rPr lang="pt-BR" b="1" dirty="0" err="1"/>
              <a:t>Herbst</a:t>
            </a:r>
            <a:r>
              <a:rPr lang="pt-BR" b="1" dirty="0"/>
              <a:t>).</a:t>
            </a:r>
          </a:p>
        </p:txBody>
      </p:sp>
    </p:spTree>
    <p:extLst>
      <p:ext uri="{BB962C8B-B14F-4D97-AF65-F5344CB8AC3E}">
        <p14:creationId xmlns:p14="http://schemas.microsoft.com/office/powerpoint/2010/main" val="1270048279"/>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17610</TotalTime>
  <Words>1850</Words>
  <Application>Microsoft Office PowerPoint</Application>
  <PresentationFormat>Widescreen</PresentationFormat>
  <Paragraphs>100</Paragraphs>
  <Slides>18</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18</vt:i4>
      </vt:variant>
    </vt:vector>
  </HeadingPairs>
  <TitlesOfParts>
    <vt:vector size="24" baseType="lpstr">
      <vt:lpstr>Arial</vt:lpstr>
      <vt:lpstr>Calibri</vt:lpstr>
      <vt:lpstr>Calibri Light</vt:lpstr>
      <vt:lpstr>Verdana</vt:lpstr>
      <vt:lpstr>Wingdings</vt:lpstr>
      <vt:lpstr>Tema do Office</vt:lpstr>
      <vt:lpstr>Apresentação do PowerPoint</vt:lpstr>
      <vt:lpstr>Apresentação do PowerPoint</vt:lpstr>
      <vt:lpstr>PATRIMÔNIO MÓVEL – REGRAS DE GESTÃO</vt:lpstr>
      <vt:lpstr>PATRIMÔNIO MÓVEL – REGRAS DE GESTÃO</vt:lpstr>
      <vt:lpstr>PATRIMÔNIO MÓVEL – REGRAS DE GESTÃO</vt:lpstr>
      <vt:lpstr>PATRIMÔNIO MÓVEL – REGRAS DE GESTÃO</vt:lpstr>
      <vt:lpstr>PATRIMÔNIO MÓVEL – REGRAS DE GESTÃO</vt:lpstr>
      <vt:lpstr>Julgados enfatizando a importância do tema (1/5)</vt:lpstr>
      <vt:lpstr>Julgados enfatizando a importância do tema (2/5)</vt:lpstr>
      <vt:lpstr>Julgados enfatizando a importância do tema (3/5)</vt:lpstr>
      <vt:lpstr>Julgados enfatizando a importância do tema (4/5)</vt:lpstr>
      <vt:lpstr>Julgados enfatizando a importância do tema (5/5)</vt:lpstr>
      <vt:lpstr>Julgados enfatizando a importância do tema (5/5)</vt:lpstr>
      <vt:lpstr>PATRIMÔNIO MÓVEL – REGRAS DE GESTÃO</vt:lpstr>
      <vt:lpstr>PATRIMÔNIO MÓVEL – REGRAS DE GESTÃO</vt:lpstr>
      <vt:lpstr>Referências </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Usuário</dc:creator>
  <cp:lastModifiedBy>Daniel Freitas</cp:lastModifiedBy>
  <cp:revision>154</cp:revision>
  <dcterms:created xsi:type="dcterms:W3CDTF">2021-01-15T17:03:51Z</dcterms:created>
  <dcterms:modified xsi:type="dcterms:W3CDTF">2024-09-10T13:05:42Z</dcterms:modified>
</cp:coreProperties>
</file>